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19"/>
  </p:notesMasterIdLst>
  <p:sldIdLst>
    <p:sldId id="257" r:id="rId2"/>
    <p:sldId id="258" r:id="rId3"/>
    <p:sldId id="264" r:id="rId4"/>
    <p:sldId id="271" r:id="rId5"/>
    <p:sldId id="272" r:id="rId6"/>
    <p:sldId id="277" r:id="rId7"/>
    <p:sldId id="278" r:id="rId8"/>
    <p:sldId id="276" r:id="rId9"/>
    <p:sldId id="279" r:id="rId10"/>
    <p:sldId id="280" r:id="rId11"/>
    <p:sldId id="263" r:id="rId12"/>
    <p:sldId id="265" r:id="rId13"/>
    <p:sldId id="266" r:id="rId14"/>
    <p:sldId id="267" r:id="rId15"/>
    <p:sldId id="269" r:id="rId16"/>
    <p:sldId id="281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D43B6-84B4-4DF4-86C7-F1934050461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CEAED-D910-4B19-90BD-49595C0CA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83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CEAED-D910-4B19-90BD-49595C0CAB2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4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92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76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72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178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536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3818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739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461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06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4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35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72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52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5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95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81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5300534-D8B7-4EEC-988A-67FFD0BE687C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9294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echovek.ru/article/s-frolova-zdes-zhizn-iz-taynikov-glubin-voshodit-do-vershin-poetika-dolgopolyanskoy-usadby" TargetMode="Externa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CN3XI7MfLk" TargetMode="Externa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ogle.ru/url?sa=i&amp;url=https://www.youtube.com/watch?v%3DIkp3bDHTICQ&amp;psig=AOvVaw1kaXgNkF8VX68q1DPHPoRC&amp;ust=1668769975937000&amp;source=images&amp;cd=vfe&amp;ved=2ahUKEwiPjaXeirX7AhXnkYsKHRDoD7AQr4kDegUIARCAAQ" TargetMode="Externa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alnoevremya.ru/articles/58696-istoriya-odnoy-usadby-imenie-dvoryanskogo-roda-molostvovyh-vtetyushah#:~:text=%D0%9A%D0%B0%D0%BA%20%D1%80%D0%B0%D1%81%D1%81%D0%BA%D0%B0%D0%B7%D1%8B%D0%B2%D0%B0%D1%8E%D1%82%20%D1%81%D1%82%D0%B0%D1%80%D0%BE%D0%B6%D0%B8%D0%BB%D1%8B,roda%2Dmolostvovyh%2Dvtetyushah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ssia.travel/objects/313335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hyperlink" Target="https://muzeitet.ru/item/492045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andex.ru/maps/geo/selo_kuralovo/53100567/?from=tabbar&amp;ll=49.432314,55.047794&amp;source=serp_navig&amp;z=14" TargetMode="External"/><Relationship Id="rId4" Type="http://schemas.openxmlformats.org/officeDocument/2006/relationships/hyperlink" Target="https://yandex.ru/maps/geo/posyolok_dolgaya_polyana/53073550/?from=tabbar&amp;ll=46.577239,55.103889&amp;source=serp_navig&amp;z=1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passkiy.tatarstan.ru/istoricheskaya-spravka-2427557.htm" TargetMode="External"/><Relationship Id="rId2" Type="http://schemas.openxmlformats.org/officeDocument/2006/relationships/hyperlink" Target="https://realnoevremya.ru/articles/58696-istoriya-odnoy-usadby-imenie-dvoryanskogo-roda-molostvovyh-vtetyushah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s://nailtimler.com/rayony_pages/spassky_rayon/spassky_rayon_kuralovo.html" TargetMode="External"/><Relationship Id="rId4" Type="http://schemas.openxmlformats.org/officeDocument/2006/relationships/hyperlink" Target="http://www.hist-sights.ru/node/1369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lib.shpl.ru/ru/nodes/1988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rusneb.ru/catalog/000199_000009_003692933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yberleninka.ru/article/n/dvoryanskiy-rod-molostvovyh/viewer" TargetMode="External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71688" y="571500"/>
            <a:ext cx="7072312" cy="714375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</a:rPr>
              <a:t>    </a:t>
            </a:r>
            <a:br>
              <a:rPr lang="ru-RU" sz="2000" dirty="0" smtClean="0">
                <a:effectLst/>
              </a:rPr>
            </a:br>
            <a:r>
              <a:rPr lang="ru-RU" sz="2200" kern="13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200" kern="13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4000" kern="13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  </a:t>
            </a:r>
            <a:br>
              <a:rPr lang="ru-RU" sz="4000" kern="13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 smtClean="0">
                <a:latin typeface="Calibri" pitchFamily="34" charset="0"/>
                <a:cs typeface="Calibri" pitchFamily="34" charset="0"/>
              </a:rPr>
            </a:b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857356" y="614364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30499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kern="13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«Усадьбы России – очаги русской культуры.</a:t>
            </a:r>
          </a:p>
          <a:p>
            <a:pPr algn="ctr"/>
            <a:r>
              <a:rPr lang="ru-RU" sz="2400" b="1" kern="13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Дворянская усадьба </a:t>
            </a:r>
            <a:r>
              <a:rPr lang="ru-RU" sz="2400" b="1" kern="1300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Молоствовых</a:t>
            </a:r>
            <a:r>
              <a:rPr lang="ru-RU" sz="2400" b="1" kern="13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 в </a:t>
            </a:r>
            <a:r>
              <a:rPr lang="ru-RU" sz="2400" b="1" kern="1300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Тетюшском</a:t>
            </a:r>
            <a:r>
              <a:rPr lang="ru-RU" sz="2400" b="1" kern="13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 и Спасском районах РТ</a:t>
            </a:r>
            <a:r>
              <a:rPr lang="ru-RU" sz="3200" b="1" kern="13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Calibri" pitchFamily="34" charset="0"/>
              </a:rPr>
              <a:t>»</a:t>
            </a:r>
            <a:endParaRPr lang="ru-RU" sz="3200" b="1" dirty="0">
              <a:solidFill>
                <a:srgbClr val="00206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412" y="5743534"/>
            <a:ext cx="385765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kern="1300" dirty="0" smtClean="0">
              <a:solidFill>
                <a:srgbClr val="002060"/>
              </a:solidFill>
            </a:endParaRPr>
          </a:p>
          <a:p>
            <a:r>
              <a:rPr lang="ru-RU" sz="2000" b="1" kern="13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Электронная библиотечная выставка  </a:t>
            </a:r>
            <a:r>
              <a:rPr lang="ru-RU" kern="1300" dirty="0" smtClean="0">
                <a:solidFill>
                  <a:srgbClr val="002060"/>
                </a:solidFill>
              </a:rPr>
              <a:t/>
            </a:r>
            <a:br>
              <a:rPr lang="ru-RU" kern="1300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6387" name="Picture 3" descr="C:\Users\учитель\Desktop\hqdefault.jpg"/>
          <p:cNvPicPr>
            <a:picLocks noChangeAspect="1" noChangeArrowheads="1"/>
          </p:cNvPicPr>
          <p:nvPr/>
        </p:nvPicPr>
        <p:blipFill>
          <a:blip r:embed="rId2" cstate="print"/>
          <a:srcRect l="20313" t="14583" r="18750" b="6250"/>
          <a:stretch>
            <a:fillRect/>
          </a:stretch>
        </p:blipFill>
        <p:spPr bwMode="auto">
          <a:xfrm>
            <a:off x="285711" y="293055"/>
            <a:ext cx="571504" cy="55685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02025"/>
            <a:ext cx="3647896" cy="2430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18" y="2713994"/>
            <a:ext cx="3275856" cy="2456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chovek.ru/sites/default/files/styles/oblogka_crop/public/izdanie/1137/oblogka/581388181.jpg?itok=oZQTzyJm&amp;c=48e03bf0f50d9684640279f7a444a51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083276"/>
            <a:ext cx="2990136" cy="428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4744" y="107007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Фролова С.А. «Здесь жизнь из тайников глубин восходит из вершин»: поэтика </a:t>
            </a:r>
            <a:r>
              <a:rPr lang="ru-RU" b="1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Долгополянской</a:t>
            </a:r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усадьбы. </a:t>
            </a:r>
            <a:r>
              <a:rPr lang="ru-RU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– Эхо веков, 2009, №2</a:t>
            </a:r>
            <a:r>
              <a:rPr lang="en-US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(</a:t>
            </a:r>
            <a:r>
              <a:rPr lang="ru-RU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стр.</a:t>
            </a:r>
            <a:r>
              <a:rPr lang="en-US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190)</a:t>
            </a:r>
            <a:endParaRPr lang="ru-RU" dirty="0">
              <a:solidFill>
                <a:srgbClr val="00206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218610"/>
            <a:ext cx="1483251" cy="148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8286744" y="6286700"/>
            <a:ext cx="605736" cy="3404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3011" y="24208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 данной статье </a:t>
            </a:r>
            <a:r>
              <a:rPr lang="ru-RU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вы </a:t>
            </a:r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немного узнаете о жизни </a:t>
            </a:r>
            <a:r>
              <a:rPr lang="ru-RU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Молоствовой</a:t>
            </a:r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Е.В.,  о её семье, выясните, как повлияли события 1917 года на жизнь </a:t>
            </a:r>
            <a:r>
              <a:rPr lang="ru-RU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Е.В.Молоствовой</a:t>
            </a:r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, узнаете историю усадьбы в Долгой Поляне, познакомитесь некоторыми стихами из «Элегии памяти В. Г. </a:t>
            </a:r>
            <a:r>
              <a:rPr lang="ru-RU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Молоствова</a:t>
            </a:r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» Б. В. </a:t>
            </a:r>
            <a:r>
              <a:rPr lang="ru-RU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Бера</a:t>
            </a:r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, отрывками из поэтического сборника Б. В. </a:t>
            </a:r>
            <a:r>
              <a:rPr lang="ru-RU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Бера</a:t>
            </a:r>
            <a:r>
              <a:rPr lang="ru-RU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«Акварели зимы».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учитель\Desktop\Молоствовы ки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418011"/>
            <a:ext cx="2141430" cy="214143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03849" y="1103731"/>
            <a:ext cx="5184576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hlinkClick r:id="rId3"/>
              </a:rPr>
              <a:t>Неожиданная Россия. Усадьба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hlinkClick r:id="rId3"/>
              </a:rPr>
              <a:t>Молоствовых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hlinkClick r:id="rId3"/>
              </a:rPr>
              <a:t>» в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hlinkClick r:id="rId3"/>
              </a:rPr>
              <a:t>Тетюшском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 UI Light" panose="020B0502040204020203" pitchFamily="34" charset="-122"/>
                <a:ea typeface="Microsoft YaHei UI Light" panose="020B0502040204020203" pitchFamily="34" charset="-122"/>
                <a:hlinkClick r:id="rId3"/>
              </a:rPr>
              <a:t> районе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8244408" y="6299226"/>
            <a:ext cx="457394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03849" y="4077072"/>
            <a:ext cx="457200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hlinkClick r:id="rId5"/>
              </a:rPr>
              <a:t>«Заброшенная усадьба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hlinkClick r:id="rId5"/>
              </a:rPr>
              <a:t>Молоствовых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hlinkClick r:id="rId5"/>
              </a:rPr>
              <a:t>» в Спасском районе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8316416" y="6432868"/>
            <a:ext cx="504056" cy="3085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rId3"/>
          </p:cNvPr>
          <p:cNvPicPr/>
          <p:nvPr/>
        </p:nvPicPr>
        <p:blipFill>
          <a:blip r:embed="rId4"/>
          <a:stretch>
            <a:fillRect/>
          </a:stretch>
        </p:blipFill>
        <p:spPr>
          <a:xfrm rot="16200000">
            <a:off x="450036" y="2053426"/>
            <a:ext cx="4516958" cy="471490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169" name="Picture 1" descr="C:\Users\учитель\Desktop\загруженное (3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4366" y="2348880"/>
            <a:ext cx="3542736" cy="35427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46309" y="494395"/>
            <a:ext cx="7358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Как готовился В. Г.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к первому  приезду жены в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усадьбу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tt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 Долгой Поляне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33635"/>
            <a:ext cx="8215370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Викторина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1. Назовите фамилию, имя и отчество хозяина имения в Долгой Поляне?</a:t>
            </a:r>
          </a:p>
          <a:p>
            <a:pPr marL="457200" indent="-457200"/>
            <a:r>
              <a:rPr lang="ru-RU" b="1" dirty="0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Владимир Германович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</a:t>
            </a:r>
            <a:r>
              <a:rPr lang="ru-RU" b="1" dirty="0" err="1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ов</a:t>
            </a:r>
            <a:endParaRPr lang="ru-RU" b="1" dirty="0" smtClean="0">
              <a:solidFill>
                <a:srgbClr val="7030A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2. Назовите фамилию, имя и отчество хозяйки  усадьбы в Долгой Поляне?</a:t>
            </a:r>
          </a:p>
          <a:p>
            <a:pPr marL="457200" indent="-457200"/>
            <a:r>
              <a:rPr lang="ru-RU" b="1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Елизавета Владимировна (Бер)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</a:t>
            </a:r>
            <a:r>
              <a:rPr lang="ru-RU" b="1" dirty="0" err="1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ва</a:t>
            </a:r>
            <a:endParaRPr lang="ru-RU" b="1" dirty="0" smtClean="0">
              <a:solidFill>
                <a:srgbClr val="7030A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3. В каких районах Республики Татарстан и местности расположены имения </a:t>
            </a:r>
            <a:r>
              <a:rPr lang="ru-RU" b="1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Молоствовых</a:t>
            </a:r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? </a:t>
            </a:r>
          </a:p>
          <a:p>
            <a:pPr marL="457200" indent="-457200"/>
            <a:r>
              <a:rPr lang="ru-RU" b="1" dirty="0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Тетюшский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район, деревня Долгая Поляна и с.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Куралово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, Спасский район.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4. Какая река протекает рядом с усадьбой в Спасском районе? </a:t>
            </a:r>
          </a:p>
          <a:p>
            <a:pPr marL="457200" indent="-457200"/>
            <a:r>
              <a:rPr lang="ru-RU" b="1" dirty="0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Свияга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5. Чем стала усадьба в с. </a:t>
            </a:r>
            <a:r>
              <a:rPr lang="ru-RU" b="1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Куралово</a:t>
            </a:r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после отъезда барина?</a:t>
            </a:r>
          </a:p>
          <a:p>
            <a:pPr marL="457200" indent="-457200"/>
            <a:r>
              <a:rPr lang="ru-RU" dirty="0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Д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етский дом</a:t>
            </a:r>
            <a:r>
              <a:rPr lang="ru-RU" b="1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 </a:t>
            </a: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6. Как называется родник в имении Долгая Поляна сейчас?</a:t>
            </a:r>
          </a:p>
          <a:p>
            <a:pPr marL="457200" indent="-457200"/>
            <a:r>
              <a:rPr lang="ru-RU" b="1" dirty="0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Елизавета</a:t>
            </a: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7. Как называется дерево в Долгой Поляне, дотронувшись до которого, можно загадать желание и сколько ему лет?  </a:t>
            </a:r>
          </a:p>
          <a:p>
            <a:pPr marL="457200" indent="-457200"/>
            <a:r>
              <a:rPr lang="ru-RU" b="1" dirty="0" smtClean="0">
                <a:solidFill>
                  <a:srgbClr val="7030A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Горно-алтайская ель, 129 лет </a:t>
            </a:r>
          </a:p>
          <a:p>
            <a:pPr marL="457200" indent="-457200"/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8. 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1795 году на средства помещика Христофора Львовича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Молоствова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в с. Никольское Спасского района РТ был построен….</a:t>
            </a:r>
            <a:r>
              <a:rPr lang="ru-RU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?</a:t>
            </a:r>
          </a:p>
          <a:p>
            <a:pPr marL="457200" indent="-457200"/>
            <a:r>
              <a:rPr lang="ru-RU" b="1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Храм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 честь Казанской иконы Божьей Матери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457200" indent="-457200">
              <a:lnSpc>
                <a:spcPct val="150000"/>
              </a:lnSpc>
            </a:pP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244408" y="6453336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учитель\Desktop\10706639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620000" cy="48138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261" y="339450"/>
            <a:ext cx="850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очему эту зону рядом с усадьбой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Молоствовых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в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Тетюшском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районе называют аномальной?                                          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4" name="Стрелка вниз 3">
            <a:hlinkClick r:id="rId3"/>
          </p:cNvPr>
          <p:cNvSpPr/>
          <p:nvPr/>
        </p:nvSpPr>
        <p:spPr>
          <a:xfrm rot="20970448">
            <a:off x="5217518" y="3812192"/>
            <a:ext cx="378898" cy="1016468"/>
          </a:xfrm>
          <a:prstGeom prst="downArrow">
            <a:avLst>
              <a:gd name="adj1" fmla="val 5057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учитель\Desktop\загруженное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1636586"/>
            <a:ext cx="1409700" cy="1409700"/>
          </a:xfrm>
          <a:prstGeom prst="rect">
            <a:avLst/>
          </a:prstGeom>
          <a:noFill/>
        </p:spPr>
      </p:pic>
      <p:sp>
        <p:nvSpPr>
          <p:cNvPr id="2" name="Стрелка вправо 1">
            <a:hlinkClick r:id="rId5" action="ppaction://hlinksldjump"/>
          </p:cNvPr>
          <p:cNvSpPr/>
          <p:nvPr/>
        </p:nvSpPr>
        <p:spPr>
          <a:xfrm>
            <a:off x="8356323" y="6331826"/>
            <a:ext cx="504056" cy="305535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689557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Фото и видео галерея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172400" y="6309320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учитель\Desktop\загруженное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2403723"/>
            <a:ext cx="2414232" cy="24142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4" name="Рисунок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56" y="2580308"/>
            <a:ext cx="3964674" cy="2432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4148" y="146171"/>
            <a:ext cx="1936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Ребусы</a:t>
            </a:r>
            <a:endParaRPr lang="ru-RU" sz="4000" b="1" dirty="0">
              <a:solidFill>
                <a:schemeClr val="bg2">
                  <a:lumMod val="5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74" y="1340768"/>
            <a:ext cx="1310742" cy="18306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024" y="1302312"/>
            <a:ext cx="1844824" cy="1844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107" y="4466980"/>
            <a:ext cx="1368152" cy="13681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50" y="4306731"/>
            <a:ext cx="1152128" cy="1478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46" y="4342854"/>
            <a:ext cx="1441892" cy="14418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131840" y="3434546"/>
            <a:ext cx="2476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Усадьба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43504" y="6016467"/>
            <a:ext cx="2050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544" y="1006222"/>
            <a:ext cx="651307" cy="8684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260" y="956613"/>
            <a:ext cx="688514" cy="9180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429" y="1002102"/>
            <a:ext cx="654397" cy="8725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81" y="4146647"/>
            <a:ext cx="541923" cy="7225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43815" y="4108512"/>
            <a:ext cx="542591" cy="7254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9235" y="4143724"/>
            <a:ext cx="542591" cy="72548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363" y="4108511"/>
            <a:ext cx="542591" cy="7254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2517" y="4108511"/>
            <a:ext cx="542591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9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35107" y="137493"/>
            <a:ext cx="8278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Отгадайте кроссворд: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500689"/>
              </p:ext>
            </p:extLst>
          </p:nvPr>
        </p:nvGraphicFramePr>
        <p:xfrm>
          <a:off x="4891564" y="1063884"/>
          <a:ext cx="4252436" cy="5707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2436"/>
              </a:tblGrid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Имя хозяина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усадьбы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Молоствовых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Какую рыбу разводили в прудах усадьбы?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Родник названной в честь хозяйки усадьбы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высоком берегу какой реки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находится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усадьба?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Происхождение рода Молоствовых?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поливки каких деревьев использовали только ключевую воду?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Воспитанники школы, ленясь ехать за дровами, жгли дубовый…?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Елизавета была не только сильной личностью, но и талантливым…?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усадьбе Молоствовых какое гигантское дерево растет?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 аллея в усадьбе?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Кто из известных поэтов был в гостях у Молоствовых? Назовите фамилию.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Какой дом был построен вместо деревянного дома? </a:t>
                      </a:r>
                    </a:p>
                    <a:p>
                      <a:pPr marL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366921"/>
              </p:ext>
            </p:extLst>
          </p:nvPr>
        </p:nvGraphicFramePr>
        <p:xfrm>
          <a:off x="98019" y="1448528"/>
          <a:ext cx="307666" cy="4730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666"/>
              </a:tblGrid>
              <a:tr h="3029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</a:t>
                      </a:r>
                    </a:p>
                  </a:txBody>
                  <a:tcPr marL="51435" marR="51435" marT="0" marB="0"/>
                </a:tc>
              </a:tr>
              <a:tr h="3170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</a:t>
                      </a:r>
                    </a:p>
                  </a:txBody>
                  <a:tcPr marL="51435" marR="51435" marT="0" marB="0"/>
                </a:tc>
              </a:tr>
              <a:tr h="4189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586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94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</a:txBody>
                  <a:tcPr marL="51435" marR="51435" marT="0" marB="0"/>
                </a:tc>
              </a:tr>
              <a:tr h="301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</a:t>
                      </a:r>
                    </a:p>
                  </a:txBody>
                  <a:tcPr marL="51435" marR="51435" marT="0" marB="0"/>
                </a:tc>
              </a:tr>
              <a:tr h="4085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</a:t>
                      </a:r>
                      <a:endParaRPr lang="ru-RU" sz="1100" dirty="0" smtClean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</a:txBody>
                  <a:tcPr marL="51435" marR="51435" marT="0" marB="0"/>
                </a:tc>
              </a:tr>
              <a:tr h="411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091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</a:t>
                      </a:r>
                    </a:p>
                  </a:txBody>
                  <a:tcPr marL="51435" marR="51435" marT="0" marB="0"/>
                </a:tc>
              </a:tr>
              <a:tr h="4189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189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2268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12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graphicFrame>
        <p:nvGraphicFramePr>
          <p:cNvPr id="19" name="Объект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257398"/>
              </p:ext>
            </p:extLst>
          </p:nvPr>
        </p:nvGraphicFramePr>
        <p:xfrm>
          <a:off x="495929" y="1467506"/>
          <a:ext cx="4217739" cy="4751509"/>
        </p:xfrm>
        <a:graphic>
          <a:graphicData uri="http://schemas.openxmlformats.org/drawingml/2006/table">
            <a:tbl>
              <a:tblPr firstRow="1" firstCol="1" bandRow="1"/>
              <a:tblGrid>
                <a:gridCol w="236723"/>
                <a:gridCol w="236168"/>
                <a:gridCol w="236168"/>
                <a:gridCol w="236168"/>
                <a:gridCol w="236723"/>
                <a:gridCol w="236168"/>
                <a:gridCol w="240058"/>
                <a:gridCol w="236168"/>
                <a:gridCol w="236723"/>
                <a:gridCol w="236168"/>
                <a:gridCol w="236168"/>
                <a:gridCol w="236723"/>
                <a:gridCol w="236723"/>
                <a:gridCol w="236168"/>
                <a:gridCol w="236168"/>
                <a:gridCol w="153390"/>
                <a:gridCol w="153390"/>
                <a:gridCol w="153390"/>
                <a:gridCol w="208384"/>
              </a:tblGrid>
              <a:tr h="389753">
                <a:tc grid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rowSpan="2"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gridSpan="8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grid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rowSpan="2" gridSpan="9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53">
                <a:tc gridSpan="9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53">
                <a:tc rowSpan="2"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gridSpan="8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42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9753">
                <a:tc grid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16724" y="1436076"/>
            <a:ext cx="1925515" cy="316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384916" y="1899139"/>
            <a:ext cx="1457323" cy="269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417883" y="2250832"/>
            <a:ext cx="2259625" cy="316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916724" y="2661139"/>
            <a:ext cx="1129812" cy="281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417884" y="3059723"/>
            <a:ext cx="1354016" cy="293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637691" y="3434862"/>
            <a:ext cx="1354016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637690" y="3833447"/>
            <a:ext cx="1354016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69528" y="4208585"/>
            <a:ext cx="1354016" cy="3282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69527" y="4630615"/>
            <a:ext cx="677009" cy="281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05558" y="4994032"/>
            <a:ext cx="2281603" cy="293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463920" y="5404340"/>
            <a:ext cx="1323242" cy="3634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384915" y="5861540"/>
            <a:ext cx="1835393" cy="257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33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sz="half" idx="4294967295"/>
          </p:nvPr>
        </p:nvSpPr>
        <p:spPr>
          <a:xfrm>
            <a:off x="899592" y="1196752"/>
            <a:ext cx="7512390" cy="4353669"/>
          </a:xfr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ru-RU" sz="5100" b="1" dirty="0" smtClean="0">
              <a:solidFill>
                <a:srgbClr val="002060"/>
              </a:solidFill>
              <a:hlinkClick r:id="rId2" action="ppaction://hlinksldjump"/>
            </a:endParaRPr>
          </a:p>
          <a:p>
            <a:endParaRPr lang="ru-RU" sz="5100" b="1" dirty="0">
              <a:solidFill>
                <a:srgbClr val="002060"/>
              </a:solidFill>
              <a:hlinkClick r:id="rId2" action="ppaction://hlinksldjump"/>
            </a:endParaRPr>
          </a:p>
          <a:p>
            <a:endParaRPr lang="ru-RU" sz="5100" b="1" dirty="0" smtClean="0">
              <a:solidFill>
                <a:srgbClr val="002060"/>
              </a:solidFill>
              <a:hlinkClick r:id="rId2" action="ppaction://hlinksldjump"/>
            </a:endParaRPr>
          </a:p>
          <a:p>
            <a:endParaRPr lang="ru-RU" sz="5100" b="1" dirty="0" smtClean="0">
              <a:solidFill>
                <a:schemeClr val="bg2">
                  <a:lumMod val="50000"/>
                </a:schemeClr>
              </a:solidFill>
              <a:hlinkClick r:id="rId2" action="ppaction://hlinksldjump"/>
            </a:endParaRPr>
          </a:p>
          <a:p>
            <a:endParaRPr lang="ru-RU" sz="5100" b="1" dirty="0" smtClean="0">
              <a:solidFill>
                <a:schemeClr val="bg2">
                  <a:lumMod val="50000"/>
                </a:schemeClr>
              </a:solidFill>
              <a:hlinkClick r:id="rId2" action="ppaction://hlinksldjump"/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2" action="ppaction://hlinksldjump"/>
              </a:rPr>
              <a:t>Старинные усадьбы на карте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3" action="ppaction://hlinksldjump"/>
              </a:rPr>
              <a:t>Усадьбы </a:t>
            </a:r>
            <a:r>
              <a:rPr lang="ru-RU" sz="5100" b="1" u="sng" dirty="0" err="1" smtClean="0">
                <a:solidFill>
                  <a:schemeClr val="bg2">
                    <a:lumMod val="50000"/>
                  </a:schemeClr>
                </a:solidFill>
                <a:hlinkClick r:id="rId3" action="ppaction://hlinksldjump"/>
              </a:rPr>
              <a:t>Молоствовых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 в </a:t>
            </a:r>
            <a:r>
              <a:rPr lang="ru-RU" sz="5100" b="1" u="sng" dirty="0" err="1" smtClean="0">
                <a:solidFill>
                  <a:schemeClr val="bg2">
                    <a:lumMod val="50000"/>
                  </a:schemeClr>
                </a:solidFill>
              </a:rPr>
              <a:t>Тетюшском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 и Спасском районах</a:t>
            </a:r>
          </a:p>
          <a:p>
            <a:r>
              <a:rPr lang="ru-RU" sz="5100" b="1" dirty="0">
                <a:solidFill>
                  <a:schemeClr val="bg2">
                    <a:lumMod val="50000"/>
                  </a:schemeClr>
                </a:solidFill>
                <a:hlinkClick r:id="rId4" action="ppaction://hlinksldjump"/>
              </a:rPr>
              <a:t>История усадеб: имений дворянского рода </a:t>
            </a:r>
            <a:r>
              <a:rPr lang="ru-RU" sz="5100" b="1" dirty="0" err="1" smtClean="0">
                <a:solidFill>
                  <a:schemeClr val="bg2">
                    <a:lumMod val="50000"/>
                  </a:schemeClr>
                </a:solidFill>
                <a:hlinkClick r:id="rId4" action="ppaction://hlinksldjump"/>
              </a:rPr>
              <a:t>Молоствовых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4" action="ppaction://hlinksldjump"/>
              </a:rPr>
              <a:t> 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5" action="ppaction://hlinksldjump"/>
              </a:rPr>
              <a:t>Творчество хозяйки усадьбы</a:t>
            </a:r>
            <a:r>
              <a:rPr lang="ru-RU" sz="5100" b="1" u="sng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в Долгой Поляне – </a:t>
            </a:r>
            <a:r>
              <a:rPr lang="ru-RU" sz="5100" b="1" u="sng" dirty="0">
                <a:solidFill>
                  <a:schemeClr val="bg2">
                    <a:lumMod val="50000"/>
                  </a:schemeClr>
                </a:solidFill>
              </a:rPr>
              <a:t>Е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лизаветы </a:t>
            </a:r>
            <a:r>
              <a:rPr lang="ru-RU" sz="5100" b="1" u="sng" dirty="0" err="1" smtClean="0">
                <a:solidFill>
                  <a:schemeClr val="bg2">
                    <a:lumMod val="50000"/>
                  </a:schemeClr>
                </a:solidFill>
              </a:rPr>
              <a:t>Молоствовой</a:t>
            </a:r>
            <a:endParaRPr lang="ru-RU" sz="5100" b="1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6" action="ppaction://hlinksldjump"/>
              </a:rPr>
              <a:t>Родословная  </a:t>
            </a:r>
            <a:r>
              <a:rPr lang="ru-RU" sz="5100" b="1" dirty="0" err="1" smtClean="0">
                <a:solidFill>
                  <a:schemeClr val="bg2">
                    <a:lumMod val="50000"/>
                  </a:schemeClr>
                </a:solidFill>
                <a:hlinkClick r:id="rId6" action="ppaction://hlinksldjump"/>
              </a:rPr>
              <a:t>Молоствовых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7" action="ppaction://hlinksldjump"/>
              </a:rPr>
              <a:t>Есть на Волге городок…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>
                <a:solidFill>
                  <a:schemeClr val="bg2">
                    <a:lumMod val="50000"/>
                  </a:schemeClr>
                </a:solidFill>
                <a:hlinkClick r:id="rId8" action="ppaction://hlinksldjump"/>
              </a:rPr>
              <a:t>Артефакты 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8" action="ppaction://hlinksldjump"/>
              </a:rPr>
              <a:t>Никольского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9" action="ppaction://hlinksldjump"/>
              </a:rPr>
              <a:t>«Эхо веков»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0" action="ppaction://hlinksldjump"/>
              </a:rPr>
              <a:t>Фильмы 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0" action="ppaction://hlinksldjump"/>
              </a:rPr>
              <a:t>«Неожиданная Россия  Усадьба </a:t>
            </a:r>
            <a:r>
              <a:rPr lang="ru-RU" sz="5100" b="1" dirty="0" err="1" smtClean="0">
                <a:solidFill>
                  <a:schemeClr val="bg2">
                    <a:lumMod val="50000"/>
                  </a:schemeClr>
                </a:solidFill>
                <a:hlinkClick r:id="rId10" action="ppaction://hlinksldjump"/>
              </a:rPr>
              <a:t>Молоствовых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  <a:hlinkClick r:id="rId10" action="ppaction://hlinksldjump"/>
              </a:rPr>
              <a:t>»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 и « Заброшенная усадьба </a:t>
            </a:r>
            <a:r>
              <a:rPr lang="ru-RU" sz="5100" b="1" u="sng" dirty="0" err="1" smtClean="0">
                <a:solidFill>
                  <a:schemeClr val="bg2">
                    <a:lumMod val="50000"/>
                  </a:schemeClr>
                </a:solidFill>
              </a:rPr>
              <a:t>Молоствовых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</a:rPr>
              <a:t>»</a:t>
            </a: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1" action="ppaction://hlinksldjump"/>
              </a:rPr>
              <a:t>Облако слов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  <a:hlinkClick r:id="rId12" action="ppaction://hlinksldjump"/>
              </a:rPr>
              <a:t>Викторина</a:t>
            </a:r>
            <a:endParaRPr lang="ru-RU" sz="5100" b="1" u="sng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>
                <a:solidFill>
                  <a:schemeClr val="bg2">
                    <a:lumMod val="50000"/>
                  </a:schemeClr>
                </a:solidFill>
                <a:hlinkClick r:id="rId13" action="ppaction://hlinksldjump"/>
              </a:rPr>
              <a:t>Аномальная 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3" action="ppaction://hlinksldjump"/>
              </a:rPr>
              <a:t>зона</a:t>
            </a:r>
            <a:r>
              <a:rPr lang="ru-RU" sz="5100" b="1" u="sng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5100" b="1" u="sng" dirty="0" err="1">
                <a:solidFill>
                  <a:schemeClr val="bg2">
                    <a:lumMod val="50000"/>
                  </a:schemeClr>
                </a:solidFill>
              </a:rPr>
              <a:t>Т</a:t>
            </a:r>
            <a:r>
              <a:rPr lang="ru-RU" sz="5100" b="1" u="sng" dirty="0" err="1" smtClean="0">
                <a:solidFill>
                  <a:schemeClr val="bg2">
                    <a:lumMod val="50000"/>
                  </a:schemeClr>
                </a:solidFill>
              </a:rPr>
              <a:t>етюшском</a:t>
            </a:r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</a:rPr>
              <a:t> районе</a:t>
            </a:r>
            <a:endParaRPr lang="ru-RU" sz="51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u="sng" dirty="0" smtClean="0">
                <a:solidFill>
                  <a:schemeClr val="bg2">
                    <a:lumMod val="50000"/>
                  </a:schemeClr>
                </a:solidFill>
                <a:hlinkClick r:id="rId14" action="ppaction://hlinksldjump"/>
              </a:rPr>
              <a:t>Фот</a:t>
            </a:r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4" action="ppaction://hlinksldjump"/>
              </a:rPr>
              <a:t>о и видео галерея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5" action="ppaction://hlinksldjump"/>
              </a:rPr>
              <a:t>Ребусы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5100" b="1" dirty="0" smtClean="0">
                <a:solidFill>
                  <a:schemeClr val="bg2">
                    <a:lumMod val="50000"/>
                  </a:schemeClr>
                </a:solidFill>
                <a:hlinkClick r:id="rId16" action="ppaction://hlinksldjump"/>
              </a:rPr>
              <a:t>Кроссворд</a:t>
            </a:r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51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51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332656"/>
            <a:ext cx="6792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Судьба усадьбы – судьба России</a:t>
            </a:r>
            <a:endParaRPr lang="ru-RU" sz="3200" b="1" dirty="0">
              <a:solidFill>
                <a:srgbClr val="00206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529845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Старинные усадьбы на карте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9" r="33053" b="16252"/>
          <a:stretch/>
        </p:blipFill>
        <p:spPr>
          <a:xfrm>
            <a:off x="755576" y="2204864"/>
            <a:ext cx="3656203" cy="29523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2225693"/>
            <a:ext cx="3464499" cy="29314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1640" y="1556792"/>
            <a:ext cx="2291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hlinkClick r:id="rId4"/>
              </a:rPr>
              <a:t>Тетюшский</a:t>
            </a:r>
            <a:r>
              <a:rPr lang="ru-RU" dirty="0" smtClean="0">
                <a:hlinkClick r:id="rId4"/>
              </a:rPr>
              <a:t> район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80112" y="1556792"/>
            <a:ext cx="217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hlinkClick r:id="rId5"/>
              </a:rPr>
              <a:t>Спасский район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учитель\Desktop\422e380b9a62b88d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3" y="1352979"/>
            <a:ext cx="4246470" cy="286810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-103289" y="275761"/>
            <a:ext cx="4819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Усадьба </a:t>
            </a:r>
            <a:r>
              <a:rPr lang="ru-RU" sz="2400" b="1" dirty="0" err="1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Молоствовых</a:t>
            </a:r>
            <a:r>
              <a:rPr lang="ru-RU" sz="2400" b="1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в </a:t>
            </a:r>
          </a:p>
          <a:p>
            <a:pPr algn="ctr"/>
            <a:r>
              <a:rPr lang="ru-RU" sz="2400" b="1" dirty="0" err="1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Тетюшском</a:t>
            </a:r>
            <a:r>
              <a:rPr lang="ru-RU" sz="2400" b="1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районе</a:t>
            </a:r>
            <a:endParaRPr lang="ru-RU" sz="2400" b="1" dirty="0"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904" y="3429000"/>
            <a:ext cx="4067944" cy="3050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3968" y="237153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dirty="0">
                <a:solidFill>
                  <a:prstClr val="white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Усадьба </a:t>
            </a:r>
            <a:r>
              <a:rPr lang="ru-RU" sz="2400" b="1" dirty="0" err="1">
                <a:solidFill>
                  <a:prstClr val="white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Молоствовых</a:t>
            </a:r>
            <a:r>
              <a:rPr lang="ru-RU" sz="2400" b="1" dirty="0">
                <a:solidFill>
                  <a:prstClr val="white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в </a:t>
            </a:r>
          </a:p>
          <a:p>
            <a:pPr lvl="0" algn="ctr"/>
            <a:r>
              <a:rPr lang="ru-RU" sz="2400" b="1" dirty="0" smtClean="0">
                <a:solidFill>
                  <a:prstClr val="white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Спасском районе</a:t>
            </a:r>
            <a:endParaRPr lang="ru-RU" sz="2400" b="1" dirty="0">
              <a:solidFill>
                <a:prstClr val="white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5110"/>
            <a:ext cx="8229600" cy="1143000"/>
          </a:xfrm>
        </p:spPr>
        <p:txBody>
          <a:bodyPr>
            <a:noAutofit/>
          </a:bodyPr>
          <a:lstStyle/>
          <a:p>
            <a:pPr algn="ctr" fontAlgn="base"/>
            <a:r>
              <a:rPr lang="ru-RU" sz="2800" b="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/>
            </a:r>
            <a:br>
              <a:rPr lang="ru-RU" sz="2800" b="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r>
              <a:rPr lang="ru-RU" sz="2800" b="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/>
            </a:r>
            <a:br>
              <a:rPr lang="ru-RU" sz="2800" b="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r>
              <a:rPr lang="ru-RU" sz="2800" b="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«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История усадеб: имений дворянского рода </a:t>
            </a:r>
            <a:r>
              <a:rPr lang="ru-RU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Молоствовых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» </a:t>
            </a:r>
            <a:r>
              <a:rPr lang="ru-RU" sz="28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/>
            </a:r>
            <a:br>
              <a:rPr lang="ru-RU" sz="28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endParaRPr lang="ru-RU" sz="2800" b="0" dirty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678" y="1988840"/>
            <a:ext cx="8543956" cy="4709160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r>
              <a:rPr lang="ru-RU" sz="5600" u="sng" dirty="0" smtClean="0">
                <a:solidFill>
                  <a:schemeClr val="accent5">
                    <a:lumMod val="75000"/>
                  </a:schemeClr>
                </a:solidFill>
              </a:rPr>
              <a:t>Усадьба в </a:t>
            </a:r>
            <a:r>
              <a:rPr lang="ru-RU" sz="5600" u="sng" dirty="0" err="1">
                <a:solidFill>
                  <a:schemeClr val="accent5">
                    <a:lumMod val="75000"/>
                  </a:schemeClr>
                </a:solidFill>
              </a:rPr>
              <a:t>Т</a:t>
            </a:r>
            <a:r>
              <a:rPr lang="ru-RU" sz="5600" u="sng" dirty="0" err="1" smtClean="0">
                <a:solidFill>
                  <a:schemeClr val="accent5">
                    <a:lumMod val="75000"/>
                  </a:schemeClr>
                </a:solidFill>
              </a:rPr>
              <a:t>етюшском</a:t>
            </a:r>
            <a:r>
              <a:rPr lang="ru-RU" sz="5600" u="sng" dirty="0" smtClean="0">
                <a:solidFill>
                  <a:schemeClr val="accent5">
                    <a:lumMod val="75000"/>
                  </a:schemeClr>
                </a:solidFill>
              </a:rPr>
              <a:t> районе</a:t>
            </a:r>
            <a:r>
              <a:rPr lang="ru-RU" sz="56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fontAlgn="base"/>
            <a:r>
              <a:rPr lang="ru-RU" sz="5600" dirty="0">
                <a:solidFill>
                  <a:srgbClr val="002060"/>
                </a:solidFill>
              </a:rPr>
              <a:t>В деревне Долгая Поляна, что на склоне </a:t>
            </a:r>
            <a:r>
              <a:rPr lang="ru-RU" sz="5600" dirty="0" err="1">
                <a:solidFill>
                  <a:srgbClr val="002060"/>
                </a:solidFill>
              </a:rPr>
              <a:t>Тетюшских</a:t>
            </a:r>
            <a:r>
              <a:rPr lang="ru-RU" sz="5600" dirty="0">
                <a:solidFill>
                  <a:srgbClr val="002060"/>
                </a:solidFill>
              </a:rPr>
              <a:t> гор, находится усадьба древнего рода </a:t>
            </a:r>
            <a:r>
              <a:rPr lang="ru-RU" sz="5600" dirty="0" err="1">
                <a:solidFill>
                  <a:srgbClr val="002060"/>
                </a:solidFill>
              </a:rPr>
              <a:t>Молоствовых</a:t>
            </a:r>
            <a:r>
              <a:rPr lang="ru-RU" sz="5600" dirty="0">
                <a:solidFill>
                  <a:srgbClr val="002060"/>
                </a:solidFill>
              </a:rPr>
              <a:t> - единственная в Татарстане сельская дворянская усадьба, сохранившаяся до наших дней. С балкона особняка открывается вид на Лысую и Каменную поляны, известные своими аномальными энергетическими свойствами, а в ясную погоду на противоположном берегу можно разглядеть Великий Болгар. Местом силы считается и лиственничная аллея, которую заложил Владимир </a:t>
            </a:r>
            <a:r>
              <a:rPr lang="ru-RU" sz="5600" dirty="0" err="1">
                <a:solidFill>
                  <a:srgbClr val="002060"/>
                </a:solidFill>
              </a:rPr>
              <a:t>Молоствов</a:t>
            </a:r>
            <a:r>
              <a:rPr lang="ru-RU" sz="5600" dirty="0">
                <a:solidFill>
                  <a:srgbClr val="002060"/>
                </a:solidFill>
              </a:rPr>
              <a:t> к приезду в усадьбу своей возлюбленной - Елизаветы. </a:t>
            </a:r>
            <a:endParaRPr lang="ru-RU" sz="5600" dirty="0" smtClean="0">
              <a:solidFill>
                <a:srgbClr val="002060"/>
              </a:solidFill>
            </a:endParaRPr>
          </a:p>
          <a:p>
            <a:pPr fontAlgn="base"/>
            <a:r>
              <a:rPr lang="ru-RU" sz="5600" dirty="0" smtClean="0">
                <a:solidFill>
                  <a:srgbClr val="002060"/>
                </a:solidFill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hlinkClick r:id="rId2"/>
              </a:rPr>
              <a:t>Автор  </a:t>
            </a:r>
            <a:r>
              <a:rPr lang="ru-RU" sz="5600" dirty="0">
                <a:solidFill>
                  <a:srgbClr val="002060"/>
                </a:solidFill>
                <a:hlinkClick r:id="rId2"/>
              </a:rPr>
              <a:t>публикации Наталия Федорова</a:t>
            </a:r>
            <a:endParaRPr lang="ru-RU" sz="5600" dirty="0" smtClean="0">
              <a:solidFill>
                <a:srgbClr val="002060"/>
              </a:solidFill>
            </a:endParaRPr>
          </a:p>
          <a:p>
            <a:pPr fontAlgn="base"/>
            <a:endParaRPr lang="ru-RU" sz="5600" dirty="0">
              <a:solidFill>
                <a:schemeClr val="accent2">
                  <a:lumMod val="50000"/>
                </a:schemeClr>
              </a:solidFill>
            </a:endParaRPr>
          </a:p>
          <a:p>
            <a:pPr marL="0" lvl="0" indent="0" fontAlgn="base">
              <a:buClr>
                <a:prstClr val="white"/>
              </a:buClr>
              <a:buNone/>
            </a:pPr>
            <a:r>
              <a:rPr lang="ru-RU" sz="5600" u="sng" dirty="0">
                <a:solidFill>
                  <a:schemeClr val="accent5">
                    <a:lumMod val="75000"/>
                  </a:schemeClr>
                </a:solidFill>
              </a:rPr>
              <a:t>Усадьба в </a:t>
            </a:r>
            <a:r>
              <a:rPr lang="ru-RU" sz="5600" u="sng" dirty="0" smtClean="0">
                <a:solidFill>
                  <a:schemeClr val="accent5">
                    <a:lumMod val="75000"/>
                  </a:schemeClr>
                </a:solidFill>
              </a:rPr>
              <a:t>Спасском </a:t>
            </a:r>
            <a:r>
              <a:rPr lang="ru-RU" sz="5600" u="sng" dirty="0">
                <a:solidFill>
                  <a:schemeClr val="accent5">
                    <a:lumMod val="75000"/>
                  </a:schemeClr>
                </a:solidFill>
              </a:rPr>
              <a:t>районе</a:t>
            </a:r>
            <a:r>
              <a:rPr lang="ru-RU" sz="5600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fontAlgn="base"/>
            <a:r>
              <a:rPr lang="ru-RU" sz="5600" dirty="0">
                <a:solidFill>
                  <a:schemeClr val="bg2">
                    <a:lumMod val="50000"/>
                  </a:schemeClr>
                </a:solidFill>
              </a:rPr>
              <a:t>Земли на которых расположено село Никольское, были пожалованы в 1692 году дворянину Ивану Ивановичу </a:t>
            </a:r>
            <a:r>
              <a:rPr lang="ru-RU" sz="5600" dirty="0" err="1">
                <a:solidFill>
                  <a:schemeClr val="bg2">
                    <a:lumMod val="50000"/>
                  </a:schemeClr>
                </a:solidFill>
              </a:rPr>
              <a:t>Молоствову</a:t>
            </a:r>
            <a:r>
              <a:rPr lang="ru-RU" sz="5600" dirty="0">
                <a:solidFill>
                  <a:schemeClr val="bg2">
                    <a:lumMod val="50000"/>
                  </a:schemeClr>
                </a:solidFill>
              </a:rPr>
              <a:t>. Остатки некогда великолепной усадьбы древнего рода </a:t>
            </a:r>
            <a:r>
              <a:rPr lang="ru-RU" sz="5600" dirty="0" err="1">
                <a:solidFill>
                  <a:schemeClr val="bg2">
                    <a:lumMod val="50000"/>
                  </a:schemeClr>
                </a:solidFill>
              </a:rPr>
              <a:t>Молоствовых</a:t>
            </a:r>
            <a:r>
              <a:rPr lang="ru-RU" sz="5600" dirty="0">
                <a:solidFill>
                  <a:schemeClr val="bg2">
                    <a:lumMod val="50000"/>
                  </a:schemeClr>
                </a:solidFill>
              </a:rPr>
              <a:t>, оставивших глубокий след в истории не только Казанской губернии но и всего Поволжья. </a:t>
            </a:r>
            <a:r>
              <a:rPr lang="ru-RU" sz="5600" dirty="0" err="1">
                <a:solidFill>
                  <a:schemeClr val="bg2">
                    <a:lumMod val="50000"/>
                  </a:schemeClr>
                </a:solidFill>
              </a:rPr>
              <a:t>Молоствовы</a:t>
            </a:r>
            <a:r>
              <a:rPr lang="ru-RU" sz="5600" dirty="0">
                <a:solidFill>
                  <a:schemeClr val="bg2">
                    <a:lumMod val="50000"/>
                  </a:schemeClr>
                </a:solidFill>
              </a:rPr>
              <a:t> являлись выдающимися </a:t>
            </a:r>
            <a:r>
              <a:rPr lang="ru-RU" sz="5600" dirty="0" err="1">
                <a:solidFill>
                  <a:schemeClr val="bg2">
                    <a:lumMod val="50000"/>
                  </a:schemeClr>
                </a:solidFill>
              </a:rPr>
              <a:t>конезаводчиками</a:t>
            </a:r>
            <a:r>
              <a:rPr lang="ru-RU" sz="5600" dirty="0">
                <a:solidFill>
                  <a:schemeClr val="bg2">
                    <a:lumMod val="50000"/>
                  </a:schemeClr>
                </a:solidFill>
              </a:rPr>
              <a:t>, поддерживавшими и на научной основе развивавшими направление по выведению рысистых пород. Данную усадьбу </a:t>
            </a:r>
            <a:r>
              <a:rPr lang="ru-RU" sz="5600" dirty="0" err="1">
                <a:solidFill>
                  <a:schemeClr val="bg2">
                    <a:lumMod val="50000"/>
                  </a:schemeClr>
                </a:solidFill>
              </a:rPr>
              <a:t>Молоствов</a:t>
            </a:r>
            <a:r>
              <a:rPr lang="ru-RU" sz="5600" dirty="0">
                <a:solidFill>
                  <a:schemeClr val="bg2">
                    <a:lumMod val="50000"/>
                  </a:schemeClr>
                </a:solidFill>
              </a:rPr>
              <a:t> стал строить на месте некогда старой, деревянной. Место на излучине Камы и впадавшей в нее реку было знаменито тем, что именно здесь пролегал путь Императрицы Екатерины в город Спасск.</a:t>
            </a:r>
            <a:endParaRPr lang="ru-RU" sz="5600" dirty="0" smtClean="0">
              <a:solidFill>
                <a:schemeClr val="bg2">
                  <a:lumMod val="50000"/>
                </a:schemeClr>
              </a:solidFill>
            </a:endParaRPr>
          </a:p>
          <a:p>
            <a:pPr fontAlgn="base"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hlinkClick r:id="rId3"/>
              </a:rPr>
              <a:t>Жми сюда</a:t>
            </a:r>
            <a:endParaRPr lang="ru-RU" sz="56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5600" u="sng" dirty="0" smtClean="0">
                <a:solidFill>
                  <a:srgbClr val="002060"/>
                </a:solidFill>
              </a:rPr>
              <a:t> </a:t>
            </a:r>
            <a:r>
              <a:rPr lang="ru-RU" sz="5600" dirty="0" smtClean="0">
                <a:solidFill>
                  <a:srgbClr val="002060"/>
                </a:solidFill>
                <a:hlinkClick r:id="rId4"/>
              </a:rPr>
              <a:t>Судьба усадьбы – судьба России</a:t>
            </a:r>
            <a:endParaRPr lang="ru-RU" sz="56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5600" dirty="0" smtClean="0">
                <a:solidFill>
                  <a:schemeClr val="accent1">
                    <a:lumMod val="50000"/>
                  </a:schemeClr>
                </a:solidFill>
                <a:hlinkClick r:id="rId5"/>
              </a:rPr>
              <a:t>История села </a:t>
            </a:r>
            <a:r>
              <a:rPr lang="ru-RU" sz="5600" dirty="0" err="1" smtClean="0">
                <a:solidFill>
                  <a:schemeClr val="accent1">
                    <a:lumMod val="50000"/>
                  </a:schemeClr>
                </a:solidFill>
                <a:hlinkClick r:id="rId5"/>
              </a:rPr>
              <a:t>Куралово</a:t>
            </a:r>
            <a:endParaRPr lang="ru-RU" sz="5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>
              <a:buNone/>
            </a:pPr>
            <a:endParaRPr lang="ru-RU" sz="56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endParaRPr lang="ru-RU" sz="56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endParaRPr lang="en-US" sz="5600" dirty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                                                                         </a:t>
            </a:r>
            <a:endParaRPr lang="ru-RU" sz="29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Стрелка вправо 3">
            <a:hlinkClick r:id="rId6" action="ppaction://hlinksldjump"/>
          </p:cNvPr>
          <p:cNvSpPr/>
          <p:nvPr/>
        </p:nvSpPr>
        <p:spPr>
          <a:xfrm>
            <a:off x="8172400" y="6237312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Творчество хозяйки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усадьбы в Долгой поляне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– Елизаветы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Молоствовой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pic>
        <p:nvPicPr>
          <p:cNvPr id="3" name="Рисунок 2" descr="http://elib.shpl.ru/system/pages/019/547/72/images/small/853d71d36ab2d647cfe08bb8310437e96c85eb32.jpg?1436447643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4864"/>
            <a:ext cx="27363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00824" y="2213260"/>
            <a:ext cx="4987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Молоствова</a:t>
            </a:r>
            <a:r>
              <a:rPr lang="ru-RU" sz="2000" b="1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Е.В. Солдатские письма. / Е.В. </a:t>
            </a:r>
            <a:r>
              <a:rPr lang="ru-RU" sz="2000" b="1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Молоствова</a:t>
            </a:r>
            <a:r>
              <a:rPr lang="ru-RU" sz="2000" b="1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– Казань,1917 - 98с</a:t>
            </a:r>
            <a:r>
              <a:rPr lang="ru-RU" sz="2000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- </a:t>
            </a:r>
            <a:r>
              <a:rPr lang="ru-RU" sz="2000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Содерж</a:t>
            </a:r>
            <a:r>
              <a:rPr lang="ru-RU" sz="20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.: Введение; Из писем с пути; Впечатления похода и первых боев; Зимние бои; Жизнь в окопах и др.</a:t>
            </a:r>
            <a:endParaRPr lang="ru-RU" sz="2000" dirty="0">
              <a:solidFill>
                <a:srgbClr val="00206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8172400" y="6165304"/>
            <a:ext cx="432048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одословная Молоствовых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68552"/>
            <a:ext cx="2880320" cy="380302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463796" y="2492896"/>
            <a:ext cx="352071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Лодыженский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И.Н. Родословная </a:t>
            </a:r>
            <a:r>
              <a:rPr lang="ru-RU" sz="2000" dirty="0" err="1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Молоствовых</a:t>
            </a:r>
            <a:r>
              <a:rPr lang="ru-RU" sz="2000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/ 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И.Н. </a:t>
            </a: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Лодыженский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 – СПб: </a:t>
            </a: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Гос.тип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., 1900. – [4], VI, 39с., [1] </a:t>
            </a: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л.ил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C:\Users\gulshashak\Downloads\qrcode_viewer.rusneb.ru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4515" y="2961511"/>
            <a:ext cx="1459230" cy="145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8230162" y="6253844"/>
            <a:ext cx="505909" cy="36004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hlinkClick r:id="rId6"/>
          </p:cNvPr>
          <p:cNvSpPr txBox="1"/>
          <p:nvPr/>
        </p:nvSpPr>
        <p:spPr>
          <a:xfrm>
            <a:off x="3707904" y="906887"/>
            <a:ext cx="4947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Время в судьбах и документах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есть на Волге город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783595"/>
            <a:ext cx="3168352" cy="425063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49740" y="1646754"/>
            <a:ext cx="4464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Чекмарев</a:t>
            </a:r>
            <a:r>
              <a:rPr lang="ru-RU" sz="2400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П.А. </a:t>
            </a:r>
            <a:endParaRPr lang="ru-RU" sz="2400" b="1" dirty="0" smtClean="0">
              <a:solidFill>
                <a:srgbClr val="002060"/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Есть </a:t>
            </a:r>
            <a:r>
              <a:rPr lang="ru-RU" sz="2400" b="1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на Волге </a:t>
            </a:r>
            <a:r>
              <a:rPr lang="ru-RU" sz="2400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городок…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(Из 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прошлого и настоящего города Тетюши и </a:t>
            </a:r>
            <a:r>
              <a:rPr lang="ru-RU" sz="2400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Тетюшского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района)/ 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П.А. </a:t>
            </a:r>
            <a:r>
              <a:rPr lang="ru-RU" sz="2400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Чекмарев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; гл. ред. Л.Г. Абрамов, науч. Ред. А.М. </a:t>
            </a:r>
            <a:r>
              <a:rPr lang="ru-RU" sz="2400" dirty="0" err="1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Залялов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 - Казань, </a:t>
            </a:r>
            <a:r>
              <a:rPr lang="ru-RU" sz="24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По 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городам и </a:t>
            </a:r>
            <a:r>
              <a:rPr lang="ru-RU" sz="24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весям, </a:t>
            </a:r>
            <a:r>
              <a:rPr lang="ru-RU" sz="2400" dirty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2004- </a:t>
            </a:r>
            <a:r>
              <a:rPr lang="ru-RU" sz="2400" dirty="0" smtClean="0">
                <a:solidFill>
                  <a:srgbClr val="002060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400с.,илл. твердый переплет, увеличенный формат.</a:t>
            </a:r>
            <a:r>
              <a:rPr lang="ru-RU" sz="240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/>
            </a:r>
            <a:br>
              <a:rPr lang="ru-RU" sz="240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r>
              <a:rPr lang="ru-RU" sz="240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/>
            </a:r>
            <a:br>
              <a:rPr lang="ru-RU" sz="2400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endParaRPr lang="ru-RU" sz="2400" dirty="0"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21429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endParaRPr lang="ru-RU" dirty="0"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470245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Есть на Волге городок…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8028384" y="6309320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8100392" y="6240376"/>
            <a:ext cx="539552" cy="35697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" b="-1"/>
          <a:stretch/>
        </p:blipFill>
        <p:spPr>
          <a:xfrm>
            <a:off x="827584" y="908720"/>
            <a:ext cx="3240360" cy="42565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5556" y="836712"/>
            <a:ext cx="392392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Кижеватова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В.А.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Артефакты Никольского: музейный комплекс сельского поселения: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[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моногр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.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]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/В.А.Кижеватова.-М.;Ульяновск:УлГУ,2018.-134 с.</a:t>
            </a:r>
          </a:p>
          <a:p>
            <a:endParaRPr lang="ru-RU" sz="1600" dirty="0">
              <a:solidFill>
                <a:schemeClr val="accent1">
                  <a:lumMod val="5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В книге выделены этапы развития Никольского сельского поселения. Показано влияние на становление Никольского рода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Молоствовых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.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1798</TotalTime>
  <Words>914</Words>
  <Application>Microsoft Office PowerPoint</Application>
  <PresentationFormat>Экран (4:3)</PresentationFormat>
  <Paragraphs>223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Microsoft JhengHei Light</vt:lpstr>
      <vt:lpstr>Microsoft YaHei UI Light</vt:lpstr>
      <vt:lpstr>Arial</vt:lpstr>
      <vt:lpstr>Calibri</vt:lpstr>
      <vt:lpstr>Century Gothic</vt:lpstr>
      <vt:lpstr>Monotype Corsiva</vt:lpstr>
      <vt:lpstr>Times New Roman</vt:lpstr>
      <vt:lpstr>Wingdings 3</vt:lpstr>
      <vt:lpstr>Сектор</vt:lpstr>
      <vt:lpstr>                 </vt:lpstr>
      <vt:lpstr>Презентация PowerPoint</vt:lpstr>
      <vt:lpstr>Презентация PowerPoint</vt:lpstr>
      <vt:lpstr>Презентация PowerPoint</vt:lpstr>
      <vt:lpstr>  «История усадеб: имений дворянского рода Молоствовых»  </vt:lpstr>
      <vt:lpstr>Творчество хозяйки усадьбы в Долгой поляне – Елизаветы Молоствовой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Пользователь</cp:lastModifiedBy>
  <cp:revision>190</cp:revision>
  <dcterms:created xsi:type="dcterms:W3CDTF">2022-02-07T18:25:25Z</dcterms:created>
  <dcterms:modified xsi:type="dcterms:W3CDTF">2022-11-23T06:59:50Z</dcterms:modified>
</cp:coreProperties>
</file>